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 id="2147483742" r:id="rId7"/>
  </p:sldMasterIdLst>
  <p:notesMasterIdLst>
    <p:notesMasterId r:id="rId9"/>
  </p:notesMasterIdLst>
  <p:handoutMasterIdLst>
    <p:handoutMasterId r:id="rId10"/>
  </p:handoutMasterIdLst>
  <p:sldIdLst>
    <p:sldId id="826" r:id="rId8"/>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igadner, Julia Helen" initials="KJH" lastIdx="1" clrIdx="0">
    <p:extLst>
      <p:ext uri="{19B8F6BF-5375-455C-9EA6-DF929625EA0E}">
        <p15:presenceInfo xmlns:p15="http://schemas.microsoft.com/office/powerpoint/2012/main" userId="S-1-5-21-1499261727-55176102-3529509929-143200" providerId="AD"/>
      </p:ext>
    </p:extLst>
  </p:cmAuthor>
  <p:cmAuthor id="2" name="Pajares, Elias" initials="PE" lastIdx="22" clrIdx="1">
    <p:extLst>
      <p:ext uri="{19B8F6BF-5375-455C-9EA6-DF929625EA0E}">
        <p15:presenceInfo xmlns:p15="http://schemas.microsoft.com/office/powerpoint/2012/main" userId="S-1-5-21-1499261727-55176102-3529509929-281803" providerId="AD"/>
      </p:ext>
    </p:extLst>
  </p:cmAuthor>
  <p:cmAuthor id="3" name="emna ben hassine" initials="ebh" lastIdx="8" clrIdx="2">
    <p:extLst>
      <p:ext uri="{19B8F6BF-5375-455C-9EA6-DF929625EA0E}">
        <p15:presenceInfo xmlns:p15="http://schemas.microsoft.com/office/powerpoint/2012/main" userId="b7bd6a738e44b011" providerId="Windows Live"/>
      </p:ext>
    </p:extLst>
  </p:cmAuthor>
  <p:cmAuthor id="4" name="Ulrike Jehle" initials="UJ" lastIdx="1" clrIdx="3">
    <p:extLst>
      <p:ext uri="{19B8F6BF-5375-455C-9EA6-DF929625EA0E}">
        <p15:presenceInfo xmlns:p15="http://schemas.microsoft.com/office/powerpoint/2012/main" userId="Ulrike Jehle" providerId="None"/>
      </p:ext>
    </p:extLst>
  </p:cmAuthor>
  <p:cmAuthor id="5" name="Jehle, Ulrike" initials="JU" lastIdx="52" clrIdx="4">
    <p:extLst>
      <p:ext uri="{19B8F6BF-5375-455C-9EA6-DF929625EA0E}">
        <p15:presenceInfo xmlns:p15="http://schemas.microsoft.com/office/powerpoint/2012/main" userId="S-1-5-21-1499261727-55176102-3529509929-38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A849"/>
    <a:srgbClr val="F79200"/>
    <a:srgbClr val="365F94"/>
    <a:srgbClr val="F1C27D"/>
    <a:srgbClr val="F4C17B"/>
    <a:srgbClr val="94B8FF"/>
    <a:srgbClr val="4CAF50"/>
    <a:srgbClr val="EA9379"/>
    <a:srgbClr val="426796"/>
    <a:srgbClr val="202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0" autoAdjust="0"/>
    <p:restoredTop sz="95388" autoAdjust="0"/>
  </p:normalViewPr>
  <p:slideViewPr>
    <p:cSldViewPr snapToGrid="0">
      <p:cViewPr varScale="1">
        <p:scale>
          <a:sx n="66" d="100"/>
          <a:sy n="66" d="100"/>
        </p:scale>
        <p:origin x="1120" y="32"/>
      </p:cViewPr>
      <p:guideLst>
        <p:guide orient="horz" pos="2160"/>
        <p:guide pos="2880"/>
      </p:guideLst>
    </p:cSldViewPr>
  </p:slideViewPr>
  <p:outlineViewPr>
    <p:cViewPr>
      <p:scale>
        <a:sx n="33" d="100"/>
        <a:sy n="33" d="100"/>
      </p:scale>
      <p:origin x="0" y="-2404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62" d="100"/>
          <a:sy n="162" d="100"/>
        </p:scale>
        <p:origin x="2502" y="132"/>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6332"/>
          </a:xfrm>
          <a:prstGeom prst="rect">
            <a:avLst/>
          </a:prstGeom>
        </p:spPr>
        <p:txBody>
          <a:bodyPr vert="horz" lIns="91434" tIns="45717" rIns="91434" bIns="45717"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3850445" y="0"/>
            <a:ext cx="2945659" cy="496332"/>
          </a:xfrm>
          <a:prstGeom prst="rect">
            <a:avLst/>
          </a:prstGeom>
        </p:spPr>
        <p:txBody>
          <a:bodyPr vert="horz" lIns="91434" tIns="45717" rIns="91434" bIns="45717"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07/03/2021</a:t>
            </a:fld>
            <a:endParaRPr lang="en-GB" dirty="0"/>
          </a:p>
        </p:txBody>
      </p:sp>
      <p:sp>
        <p:nvSpPr>
          <p:cNvPr id="4" name="Fußzeilenplatzhalter 3"/>
          <p:cNvSpPr>
            <a:spLocks noGrp="1"/>
          </p:cNvSpPr>
          <p:nvPr>
            <p:ph type="ftr" sz="quarter" idx="2"/>
          </p:nvPr>
        </p:nvSpPr>
        <p:spPr>
          <a:xfrm>
            <a:off x="2" y="9428583"/>
            <a:ext cx="2945659" cy="496332"/>
          </a:xfrm>
          <a:prstGeom prst="rect">
            <a:avLst/>
          </a:prstGeom>
        </p:spPr>
        <p:txBody>
          <a:bodyPr vert="horz" lIns="91434" tIns="45717" rIns="91434" bIns="45717"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3850445" y="9428583"/>
            <a:ext cx="2945659" cy="496332"/>
          </a:xfrm>
          <a:prstGeom prst="rect">
            <a:avLst/>
          </a:prstGeom>
        </p:spPr>
        <p:txBody>
          <a:bodyPr vert="horz" lIns="91434" tIns="45717" rIns="91434" bIns="45717"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6332"/>
          </a:xfrm>
          <a:prstGeom prst="rect">
            <a:avLst/>
          </a:prstGeom>
        </p:spPr>
        <p:txBody>
          <a:bodyPr vert="horz" lIns="91434" tIns="45717" rIns="91434" bIns="45717"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3850445" y="0"/>
            <a:ext cx="2945659" cy="496332"/>
          </a:xfrm>
          <a:prstGeom prst="rect">
            <a:avLst/>
          </a:prstGeom>
        </p:spPr>
        <p:txBody>
          <a:bodyPr vert="horz" lIns="91434" tIns="45717" rIns="91434" bIns="45717"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07/03/2021</a:t>
            </a:fld>
            <a:endParaRPr lang="en-GB"/>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34" tIns="45717" rIns="91434" bIns="45717" rtlCol="0" anchor="ctr"/>
          <a:lstStyle/>
          <a:p>
            <a:pPr lvl="0"/>
            <a:endParaRPr lang="en-GB" noProof="0"/>
          </a:p>
        </p:txBody>
      </p:sp>
      <p:sp>
        <p:nvSpPr>
          <p:cNvPr id="5" name="Notizenplatzhalter 4"/>
          <p:cNvSpPr>
            <a:spLocks noGrp="1"/>
          </p:cNvSpPr>
          <p:nvPr>
            <p:ph type="body" sz="quarter" idx="3"/>
          </p:nvPr>
        </p:nvSpPr>
        <p:spPr>
          <a:xfrm>
            <a:off x="679768" y="4715154"/>
            <a:ext cx="5438140" cy="4466987"/>
          </a:xfrm>
          <a:prstGeom prst="rect">
            <a:avLst/>
          </a:prstGeom>
        </p:spPr>
        <p:txBody>
          <a:bodyPr vert="horz" wrap="square" lIns="91434" tIns="45717" rIns="91434" bIns="45717"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9428583"/>
            <a:ext cx="2945659" cy="496332"/>
          </a:xfrm>
          <a:prstGeom prst="rect">
            <a:avLst/>
          </a:prstGeom>
        </p:spPr>
        <p:txBody>
          <a:bodyPr vert="horz" lIns="91434" tIns="45717" rIns="91434" bIns="45717"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3850445" y="9428583"/>
            <a:ext cx="2945659" cy="496332"/>
          </a:xfrm>
          <a:prstGeom prst="rect">
            <a:avLst/>
          </a:prstGeom>
        </p:spPr>
        <p:txBody>
          <a:bodyPr vert="horz" lIns="91434" tIns="45717" rIns="91434" bIns="45717"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smtClean="0"/>
              <a:t>Nochmal kurzer Überblick</a:t>
            </a:r>
            <a:r>
              <a:rPr lang="de-DE" baseline="0" dirty="0" smtClean="0"/>
              <a:t> über das mFund Projekt </a:t>
            </a:r>
            <a:r>
              <a:rPr lang="de-DE" baseline="0" dirty="0" smtClean="0">
                <a:sym typeface="Wingdings" panose="05000000000000000000" pitchFamily="2" charset="2"/>
              </a:rPr>
              <a:t></a:t>
            </a:r>
            <a:r>
              <a:rPr lang="de-DE" dirty="0" smtClean="0"/>
              <a:t> gestartet mit dem Kick-off am 13.01.</a:t>
            </a:r>
            <a:r>
              <a:rPr lang="de-DE" baseline="0" dirty="0" smtClean="0"/>
              <a:t> dieses Jahres</a:t>
            </a:r>
            <a:r>
              <a:rPr lang="de-DE" sz="1200" kern="1200" dirty="0" smtClean="0">
                <a:solidFill>
                  <a:schemeClr val="tx1"/>
                </a:solidFill>
                <a:effectLst/>
                <a:latin typeface="Arial" pitchFamily="34" charset="0"/>
                <a:ea typeface="+mn-ea"/>
                <a:cs typeface="Arial" pitchFamily="34" charset="0"/>
              </a:rPr>
              <a:t>. Danach</a:t>
            </a:r>
            <a:r>
              <a:rPr lang="de-DE" sz="1200" kern="1200" baseline="0" dirty="0" smtClean="0">
                <a:solidFill>
                  <a:schemeClr val="tx1"/>
                </a:solidFill>
                <a:effectLst/>
                <a:latin typeface="Arial" pitchFamily="34" charset="0"/>
                <a:ea typeface="+mn-ea"/>
                <a:cs typeface="Arial" pitchFamily="34" charset="0"/>
              </a:rPr>
              <a:t> ging es direkt mit den 3 Testzyklen in FFB los. Gefolgt von den Planungsworkshops in FFB, Fr und München. Insgesamt haben wir knapp 10 Workshops im letzten Jahr durchgeführt und bis jetzt sehr gutes und motivierendes Feedback bekommen (was wir machen geht in die richtige Richtung!) und sind sehr gespannt auf die Ergebnisse des heutigen </a:t>
            </a:r>
            <a:r>
              <a:rPr lang="de-DE" sz="1200" b="1" kern="1200" baseline="0" dirty="0" smtClean="0">
                <a:solidFill>
                  <a:schemeClr val="tx1"/>
                </a:solidFill>
                <a:effectLst/>
                <a:latin typeface="Arial" pitchFamily="34" charset="0"/>
                <a:ea typeface="+mn-ea"/>
                <a:cs typeface="Arial" pitchFamily="34" charset="0"/>
              </a:rPr>
              <a:t>Syntheseworkshops</a:t>
            </a:r>
            <a:r>
              <a:rPr lang="de-DE" sz="1200" kern="1200" baseline="0" dirty="0" smtClean="0">
                <a:solidFill>
                  <a:schemeClr val="tx1"/>
                </a:solidFill>
                <a:effectLst/>
                <a:latin typeface="Arial" pitchFamily="34" charset="0"/>
                <a:ea typeface="+mn-ea"/>
                <a:cs typeface="Arial" pitchFamily="34" charset="0"/>
              </a:rPr>
              <a:t>.</a:t>
            </a:r>
            <a:endParaRPr lang="de-DE" sz="1200" kern="1200" dirty="0" smtClean="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mn-ea"/>
              <a:cs typeface="Arial" pitchFamily="34" charset="0"/>
            </a:endParaRPr>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387506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de-DE" smtClean="0"/>
              <a:t>TUM - Lehrstuhl für Siedlungsstruktur und Verkehrsplanung | 19. November 2020</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4"/>
            <a:r>
              <a:rPr lang="fr-FR" dirty="0"/>
              <a:t>Quatrième niveau</a:t>
            </a:r>
          </a:p>
          <a:p>
            <a:pPr lvl="5"/>
            <a:r>
              <a:rPr lang="fr-FR" dirty="0"/>
              <a:t>Cinquième niveau</a:t>
            </a:r>
          </a:p>
        </p:txBody>
      </p:sp>
    </p:spTree>
    <p:extLst>
      <p:ext uri="{BB962C8B-B14F-4D97-AF65-F5344CB8AC3E}">
        <p14:creationId xmlns:p14="http://schemas.microsoft.com/office/powerpoint/2010/main" val="619301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2008458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27038" y="315913"/>
            <a:ext cx="8289925" cy="768350"/>
          </a:xfrm>
          <a:prstGeom prst="rect">
            <a:avLst/>
          </a:prstGeom>
        </p:spPr>
        <p:txBody>
          <a:bodyPr/>
          <a:lstStyle/>
          <a:p>
            <a:r>
              <a:rPr lang="de-DE"/>
              <a:t>Titelmasterformat durch Klicken bearbeiten</a:t>
            </a:r>
            <a:endParaRPr lang="en-GB"/>
          </a:p>
        </p:txBody>
      </p:sp>
    </p:spTree>
    <p:extLst>
      <p:ext uri="{BB962C8B-B14F-4D97-AF65-F5344CB8AC3E}">
        <p14:creationId xmlns:p14="http://schemas.microsoft.com/office/powerpoint/2010/main" val="1731159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smtClean="0"/>
              <a:t>TUM - Lehrstuhl für Siedlungsstruktur und Verkehrsplanung | 19. November 2020</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de-DE" sz="2000" b="0" i="0" u="none" strike="noStrike" kern="1200" cap="none" spc="0" normalizeH="0" baseline="0" noProof="0">
              <a:ln>
                <a:noFill/>
              </a:ln>
              <a:solidFill>
                <a:prstClr val="black"/>
              </a:solidFill>
              <a:effectLst/>
              <a:uLnTx/>
              <a:uFillTx/>
              <a:latin typeface="Arial" pitchFamily="34" charset="0"/>
              <a:ea typeface="+mn-ea"/>
              <a:cs typeface="Arial" charset="0"/>
            </a:endParaRPr>
          </a:p>
        </p:txBody>
      </p:sp>
      <p:sp>
        <p:nvSpPr>
          <p:cNvPr id="6" name="Foliennummernplatzhalt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 name="Fußzeilenplatzhalter 6"/>
          <p:cNvSpPr>
            <a:spLocks noGrp="1"/>
          </p:cNvSpPr>
          <p:nvPr>
            <p:ph type="ftr" sz="quarter" idx="13"/>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756587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10095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smtClean="0"/>
              <a:t>TUM - Lehrstuhl für Siedlungsstruktur und Verkehrsplanung | 19. November 2020</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2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321962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3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13834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4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62417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23922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006067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64750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8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83471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9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0670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0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07332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224955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200" b="0" i="0" u="none" strike="noStrike" kern="1200" cap="none" spc="0" normalizeH="0" baseline="0" noProof="0" dirty="0">
              <a:ln>
                <a:noFill/>
              </a:ln>
              <a:solidFill>
                <a:prstClr val="black">
                  <a:tint val="75000"/>
                </a:prstClr>
              </a:solidFill>
              <a:effectLst/>
              <a:uLnTx/>
              <a:uFillTx/>
              <a:latin typeface="Arial" charset="0"/>
              <a:ea typeface="+mn-ea"/>
              <a:cs typeface="Arial" charset="0"/>
            </a:endParaRPr>
          </a:p>
        </p:txBody>
      </p:sp>
      <p:sp>
        <p:nvSpPr>
          <p:cNvPr id="3" name="Fußzeilenplatzhalter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4" name="Foliennummernplatzhalt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F77A3-FA87-4AE1-818F-F3A925054505}"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738509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857050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922786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659044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60817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52850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8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3487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9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563989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0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52504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7147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2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63332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3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0224408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5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295249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6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0423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7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25543" y="1174670"/>
            <a:ext cx="8490034" cy="4353189"/>
          </a:xfrm>
          <a:prstGeom prst="rect">
            <a:avLst/>
          </a:prstGeom>
        </p:spPr>
        <p:txBody>
          <a:bodyPr>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Rechteck 4"/>
          <p:cNvSpPr/>
          <p:nvPr userDrawn="1"/>
        </p:nvSpPr>
        <p:spPr>
          <a:xfrm>
            <a:off x="2367916" y="6367362"/>
            <a:ext cx="5002331" cy="729430"/>
          </a:xfrm>
          <a:prstGeom prst="rect">
            <a:avLst/>
          </a:prstGeom>
        </p:spPr>
        <p:txBody>
          <a:bodyPr wrap="none">
            <a:spAutoFit/>
          </a:bodyPr>
          <a:lstStyle/>
          <a:p>
            <a:pPr marL="0" marR="0" lvl="0" indent="0" algn="ctr" defTabSz="829178" rtl="0" eaLnBrk="1" fontAlgn="base" latinLnBrk="0" hangingPunct="1">
              <a:lnSpc>
                <a:spcPct val="100000"/>
              </a:lnSpc>
              <a:spcBef>
                <a:spcPct val="0"/>
              </a:spcBef>
              <a:spcAft>
                <a:spcPct val="30000"/>
              </a:spcAft>
              <a:buClr>
                <a:srgbClr val="005293"/>
              </a:buClr>
              <a:buSzTx/>
              <a:buFont typeface="Wingdings" pitchFamily="2" charset="2"/>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Montserrat Miramontes und Gebhard Wulfhorst</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a:ln>
                  <a:noFill/>
                </a:ln>
                <a:solidFill>
                  <a:prstClr val="black"/>
                </a:solidFill>
                <a:effectLst/>
                <a:uLnTx/>
                <a:uFillTx/>
                <a:latin typeface="Arial" charset="0"/>
                <a:ea typeface="+mn-ea"/>
                <a:cs typeface="Arial" charset="0"/>
              </a:rPr>
              <a:t>25.10.2016</a:t>
            </a: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223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Fußzeilenplatzhalter 9"/>
          <p:cNvSpPr>
            <a:spLocks noGrp="1"/>
          </p:cNvSpPr>
          <p:nvPr>
            <p:ph type="ftr" sz="quarter" idx="16"/>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505407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endParaRPr lang="en-GB"/>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16023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de-DE" smtClean="0"/>
              <a:t>TUM - Lehrstuhl für Siedlungsstruktur und Verkehrsplanung | 19. November 2020</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er_CO2">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20400" y="1800000"/>
            <a:ext cx="4032000" cy="428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795008" y="1794016"/>
            <a:ext cx="4032000" cy="428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smtClean="0"/>
              <a:t>TUM - Lehrstuhl für Siedlungsstruktur und Verkehrsplanung | 19. November 2020</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8497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smtClean="0"/>
              <a:t>TUM - Lehrstuhl für Siedlungsstruktur und Verkehrsplanung | 19. November 2020</a:t>
            </a:r>
            <a:endParaRPr lang="de-DE" noProof="0"/>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2.jp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image" Target="../media/image3.jp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image" Target="../media/image2.jp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image" Target="../media/image1.wmf"/><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pic>
        <p:nvPicPr>
          <p:cNvPr id="5" name="Grafik 4"/>
          <p:cNvPicPr>
            <a:picLocks noChangeAspect="1"/>
          </p:cNvPicPr>
          <p:nvPr userDrawn="1"/>
        </p:nvPicPr>
        <p:blipFill rotWithShape="1">
          <a:blip r:embed="rId4">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6" name="Grafik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Fakultät für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4"/>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smtClean="0"/>
              <a:t>TUM - Lehrstuhl für Siedlungsstruktur und Verkehrsplanung | 19. November 2020</a:t>
            </a:r>
            <a:endParaRPr lang="en-US" dirty="0"/>
          </a:p>
        </p:txBody>
      </p:sp>
      <p:pic>
        <p:nvPicPr>
          <p:cNvPr id="7" name="Grafik 6"/>
          <p:cNvPicPr>
            <a:picLocks noChangeAspect="1"/>
          </p:cNvPicPr>
          <p:nvPr userDrawn="1"/>
        </p:nvPicPr>
        <p:blipFill rotWithShape="1">
          <a:blip r:embed="rId15">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8" name="Grafik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3" r:id="rId5"/>
    <p:sldLayoutId id="2147483711" r:id="rId6"/>
    <p:sldLayoutId id="2147483703" r:id="rId7"/>
    <p:sldLayoutId id="2147483653" r:id="rId8"/>
    <p:sldLayoutId id="2147483656" r:id="rId9"/>
    <p:sldLayoutId id="2147483715" r:id="rId10"/>
    <p:sldLayoutId id="2147483716" r:id="rId11"/>
    <p:sldLayoutId id="2147483719" r:id="rId1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smtClean="0"/>
              <a:t>TUM - Lehrstuhl für Siedlungsstruktur und Verkehrsplanung | 19. November 2020</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1"/>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t>TUM - Lehrstuhl für Siedlungsstruktur und Verkehrsplanung | 19. November 2020</a:t>
            </a:r>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E58CB1E-F828-4F11-99E0-327109AF9DA4}" type="slidenum">
              <a:rPr kumimoji="0" lang="de-DE"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‹Nr.›</a:t>
            </a:fld>
            <a:endParaRPr kumimoji="0" lang="de-D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 name="Datumsplatzhalter 1"/>
          <p:cNvSpPr>
            <a:spLocks noGrp="1"/>
          </p:cNvSpPr>
          <p:nvPr>
            <p:ph type="dt" sz="half" idx="2"/>
          </p:nvPr>
        </p:nvSpPr>
        <p:spPr>
          <a:xfrm>
            <a:off x="6774934" y="649287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charset="0"/>
              <a:ea typeface="+mn-ea"/>
              <a:cs typeface="Arial" charset="0"/>
            </a:endParaRPr>
          </a:p>
        </p:txBody>
      </p:sp>
      <p:pic>
        <p:nvPicPr>
          <p:cNvPr id="3" name="Grafik 2"/>
          <p:cNvPicPr>
            <a:picLocks noChangeAspect="1"/>
          </p:cNvPicPr>
          <p:nvPr userDrawn="1"/>
        </p:nvPicPr>
        <p:blipFill rotWithShape="1">
          <a:blip r:embed="rId32">
            <a:extLst>
              <a:ext uri="{28A0092B-C50C-407E-A947-70E740481C1C}">
                <a14:useLocalDpi xmlns:a14="http://schemas.microsoft.com/office/drawing/2010/main" val="0"/>
              </a:ext>
            </a:extLst>
          </a:blip>
          <a:srcRect l="16428" t="28281" r="57994" b="35490"/>
          <a:stretch/>
        </p:blipFill>
        <p:spPr>
          <a:xfrm>
            <a:off x="5638848" y="143597"/>
            <a:ext cx="866275" cy="690203"/>
          </a:xfrm>
          <a:prstGeom prst="rect">
            <a:avLst/>
          </a:prstGeom>
        </p:spPr>
      </p:pic>
      <p:pic>
        <p:nvPicPr>
          <p:cNvPr id="4" name="Grafik 3"/>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6657916" y="86905"/>
            <a:ext cx="1407702" cy="795960"/>
          </a:xfrm>
          <a:prstGeom prst="rect">
            <a:avLst/>
          </a:prstGeom>
        </p:spPr>
      </p:pic>
    </p:spTree>
    <p:extLst>
      <p:ext uri="{BB962C8B-B14F-4D97-AF65-F5344CB8AC3E}">
        <p14:creationId xmlns:p14="http://schemas.microsoft.com/office/powerpoint/2010/main" val="2517303472"/>
      </p:ext>
    </p:extLst>
  </p:cSld>
  <p:clrMap bg1="lt1" tx1="dk1" bg2="lt2" tx2="dk2" accent1="accent1" accent2="accent2" accent3="accent3" accent4="accent4" accent5="accent5" accent6="accent6" hlink="hlink" folHlink="folHlink"/>
  <p:sldLayoutIdLst>
    <p:sldLayoutId id="2147483743"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70" r:id="rId25"/>
    <p:sldLayoutId id="2147483771" r:id="rId26"/>
    <p:sldLayoutId id="2147483772" r:id="rId27"/>
    <p:sldLayoutId id="2147483773" r:id="rId28"/>
    <p:sldLayoutId id="2147483774" r:id="rId29"/>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feil nach rechts 7"/>
          <p:cNvSpPr/>
          <p:nvPr/>
        </p:nvSpPr>
        <p:spPr>
          <a:xfrm>
            <a:off x="311162" y="3601355"/>
            <a:ext cx="8515846" cy="5582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9" name="Textfeld 8"/>
          <p:cNvSpPr txBox="1"/>
          <p:nvPr/>
        </p:nvSpPr>
        <p:spPr>
          <a:xfrm>
            <a:off x="386682" y="3757034"/>
            <a:ext cx="526729" cy="225062"/>
          </a:xfrm>
          <a:prstGeom prst="rect">
            <a:avLst/>
          </a:prstGeom>
          <a:noFill/>
        </p:spPr>
        <p:txBody>
          <a:bodyPr wrap="square" lIns="0" tIns="0" rIns="0" bIns="0" rtlCol="0">
            <a:spAutoFit/>
          </a:bodyPr>
          <a:lstStyle/>
          <a:p>
            <a:pPr>
              <a:lnSpc>
                <a:spcPct val="114000"/>
              </a:lnSpc>
            </a:pPr>
            <a:r>
              <a:rPr lang="de-DE" sz="1400" dirty="0" smtClean="0">
                <a:latin typeface="+mn-lt"/>
              </a:rPr>
              <a:t>2020</a:t>
            </a:r>
            <a:endParaRPr lang="en-US" sz="1400" dirty="0" err="1" smtClean="0">
              <a:latin typeface="+mn-lt"/>
            </a:endParaRPr>
          </a:p>
        </p:txBody>
      </p:sp>
      <p:sp>
        <p:nvSpPr>
          <p:cNvPr id="10" name="Ellipse 9"/>
          <p:cNvSpPr/>
          <p:nvPr/>
        </p:nvSpPr>
        <p:spPr>
          <a:xfrm>
            <a:off x="386682" y="2058934"/>
            <a:ext cx="827280" cy="789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11" name="Textfeld 10"/>
          <p:cNvSpPr txBox="1"/>
          <p:nvPr/>
        </p:nvSpPr>
        <p:spPr>
          <a:xfrm>
            <a:off x="461819" y="1723802"/>
            <a:ext cx="677005" cy="225062"/>
          </a:xfrm>
          <a:prstGeom prst="rect">
            <a:avLst/>
          </a:prstGeom>
          <a:noFill/>
        </p:spPr>
        <p:txBody>
          <a:bodyPr wrap="square" lIns="0" tIns="0" rIns="0" bIns="0" rtlCol="0">
            <a:spAutoFit/>
          </a:bodyPr>
          <a:lstStyle/>
          <a:p>
            <a:pPr algn="ctr">
              <a:lnSpc>
                <a:spcPct val="114000"/>
              </a:lnSpc>
            </a:pPr>
            <a:r>
              <a:rPr lang="de-DE" sz="1400" dirty="0" smtClean="0">
                <a:latin typeface="+mn-lt"/>
              </a:rPr>
              <a:t>Kick-off</a:t>
            </a:r>
            <a:endParaRPr lang="en-US" sz="1400" dirty="0" err="1" smtClean="0">
              <a:latin typeface="+mn-lt"/>
            </a:endParaRPr>
          </a:p>
        </p:txBody>
      </p:sp>
      <p:sp>
        <p:nvSpPr>
          <p:cNvPr id="12" name="Textfeld 11"/>
          <p:cNvSpPr txBox="1"/>
          <p:nvPr/>
        </p:nvSpPr>
        <p:spPr>
          <a:xfrm>
            <a:off x="308500" y="4096146"/>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13.01.</a:t>
            </a:r>
            <a:endParaRPr lang="en-US" sz="1400" dirty="0" err="1" smtClean="0">
              <a:latin typeface="+mn-lt"/>
            </a:endParaRPr>
          </a:p>
        </p:txBody>
      </p:sp>
      <p:sp>
        <p:nvSpPr>
          <p:cNvPr id="13" name="Textfeld 12"/>
          <p:cNvSpPr txBox="1"/>
          <p:nvPr/>
        </p:nvSpPr>
        <p:spPr>
          <a:xfrm>
            <a:off x="940857" y="3477321"/>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23.01.</a:t>
            </a:r>
            <a:endParaRPr lang="en-US" sz="1400" dirty="0" err="1" smtClean="0">
              <a:latin typeface="+mn-lt"/>
            </a:endParaRPr>
          </a:p>
        </p:txBody>
      </p:sp>
      <p:sp>
        <p:nvSpPr>
          <p:cNvPr id="15" name="Textfeld 14"/>
          <p:cNvSpPr txBox="1"/>
          <p:nvPr/>
        </p:nvSpPr>
        <p:spPr>
          <a:xfrm>
            <a:off x="709092" y="5772416"/>
            <a:ext cx="1636337" cy="491160"/>
          </a:xfrm>
          <a:prstGeom prst="rect">
            <a:avLst/>
          </a:prstGeom>
          <a:noFill/>
        </p:spPr>
        <p:txBody>
          <a:bodyPr wrap="square" lIns="0" tIns="0" rIns="0" bIns="0" rtlCol="0">
            <a:spAutoFit/>
          </a:bodyPr>
          <a:lstStyle/>
          <a:p>
            <a:pPr algn="ctr">
              <a:lnSpc>
                <a:spcPct val="114000"/>
              </a:lnSpc>
            </a:pPr>
            <a:r>
              <a:rPr lang="de-DE" sz="1400" dirty="0" err="1" smtClean="0">
                <a:latin typeface="+mn-lt"/>
              </a:rPr>
              <a:t>Testcycles</a:t>
            </a:r>
            <a:r>
              <a:rPr lang="de-DE" sz="1400" dirty="0" smtClean="0">
                <a:latin typeface="+mn-lt"/>
              </a:rPr>
              <a:t> Fürstenfeldbruck</a:t>
            </a:r>
            <a:endParaRPr lang="en-US" sz="1400" dirty="0" err="1" smtClean="0">
              <a:latin typeface="+mn-lt"/>
            </a:endParaRPr>
          </a:p>
        </p:txBody>
      </p:sp>
      <p:sp>
        <p:nvSpPr>
          <p:cNvPr id="18" name="Textfeld 17"/>
          <p:cNvSpPr txBox="1"/>
          <p:nvPr/>
        </p:nvSpPr>
        <p:spPr>
          <a:xfrm>
            <a:off x="1613947" y="3474720"/>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05.03.</a:t>
            </a:r>
            <a:endParaRPr lang="en-US" sz="1400" dirty="0" err="1" smtClean="0">
              <a:latin typeface="+mn-lt"/>
            </a:endParaRPr>
          </a:p>
        </p:txBody>
      </p:sp>
      <p:sp>
        <p:nvSpPr>
          <p:cNvPr id="19" name="Textfeld 18"/>
          <p:cNvSpPr txBox="1"/>
          <p:nvPr/>
        </p:nvSpPr>
        <p:spPr>
          <a:xfrm>
            <a:off x="2283804" y="3475232"/>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06.05.</a:t>
            </a:r>
            <a:endParaRPr lang="en-US" sz="1400" dirty="0" err="1" smtClean="0">
              <a:latin typeface="+mn-lt"/>
            </a:endParaRPr>
          </a:p>
        </p:txBody>
      </p:sp>
      <p:cxnSp>
        <p:nvCxnSpPr>
          <p:cNvPr id="23" name="Gerader Verbinder 22"/>
          <p:cNvCxnSpPr>
            <a:stCxn id="10" idx="4"/>
          </p:cNvCxnSpPr>
          <p:nvPr/>
        </p:nvCxnSpPr>
        <p:spPr>
          <a:xfrm flipH="1">
            <a:off x="800075" y="2848206"/>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H="1">
            <a:off x="1403027" y="4086904"/>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3163250" y="4051019"/>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09.07.</a:t>
            </a:r>
            <a:endParaRPr lang="en-US" sz="1400" dirty="0" err="1" smtClean="0">
              <a:latin typeface="+mn-lt"/>
            </a:endParaRPr>
          </a:p>
        </p:txBody>
      </p:sp>
      <p:sp>
        <p:nvSpPr>
          <p:cNvPr id="28" name="Textfeld 27"/>
          <p:cNvSpPr txBox="1"/>
          <p:nvPr/>
        </p:nvSpPr>
        <p:spPr>
          <a:xfrm>
            <a:off x="2867613" y="1414116"/>
            <a:ext cx="1574423" cy="491160"/>
          </a:xfrm>
          <a:prstGeom prst="rect">
            <a:avLst/>
          </a:prstGeom>
          <a:noFill/>
        </p:spPr>
        <p:txBody>
          <a:bodyPr wrap="square" lIns="0" tIns="0" rIns="0" bIns="0" rtlCol="0">
            <a:spAutoFit/>
          </a:bodyPr>
          <a:lstStyle/>
          <a:p>
            <a:pPr algn="ctr">
              <a:lnSpc>
                <a:spcPct val="114000"/>
              </a:lnSpc>
            </a:pPr>
            <a:r>
              <a:rPr lang="de-DE" sz="1400" dirty="0" err="1" smtClean="0">
                <a:latin typeface="+mn-lt"/>
              </a:rPr>
              <a:t>Planning</a:t>
            </a:r>
            <a:r>
              <a:rPr lang="de-DE" sz="1400" dirty="0" smtClean="0">
                <a:latin typeface="+mn-lt"/>
              </a:rPr>
              <a:t> Workshop</a:t>
            </a:r>
          </a:p>
          <a:p>
            <a:pPr algn="ctr">
              <a:lnSpc>
                <a:spcPct val="114000"/>
              </a:lnSpc>
            </a:pPr>
            <a:r>
              <a:rPr lang="de-DE" sz="1400" dirty="0" smtClean="0">
                <a:latin typeface="+mn-lt"/>
              </a:rPr>
              <a:t>Fürstenfeldbruck</a:t>
            </a:r>
            <a:endParaRPr lang="en-US" sz="1400" dirty="0" err="1" smtClean="0">
              <a:latin typeface="+mn-lt"/>
            </a:endParaRPr>
          </a:p>
        </p:txBody>
      </p:sp>
      <p:cxnSp>
        <p:nvCxnSpPr>
          <p:cNvPr id="29" name="Gerader Verbinder 28"/>
          <p:cNvCxnSpPr/>
          <p:nvPr/>
        </p:nvCxnSpPr>
        <p:spPr>
          <a:xfrm flipH="1">
            <a:off x="3641714" y="2838543"/>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4421457" y="3481029"/>
            <a:ext cx="983150" cy="245580"/>
          </a:xfrm>
          <a:prstGeom prst="rect">
            <a:avLst/>
          </a:prstGeom>
          <a:noFill/>
        </p:spPr>
        <p:txBody>
          <a:bodyPr wrap="square" lIns="0" tIns="0" rIns="0" bIns="0" rtlCol="0">
            <a:spAutoFit/>
          </a:bodyPr>
          <a:lstStyle/>
          <a:p>
            <a:pPr algn="ctr">
              <a:lnSpc>
                <a:spcPct val="114000"/>
              </a:lnSpc>
            </a:pPr>
            <a:r>
              <a:rPr lang="de-DE" sz="1400" dirty="0" smtClean="0">
                <a:latin typeface="+mn-lt"/>
              </a:rPr>
              <a:t>13.07.</a:t>
            </a:r>
            <a:endParaRPr lang="en-US" sz="1400" dirty="0" err="1" smtClean="0">
              <a:latin typeface="+mn-lt"/>
            </a:endParaRPr>
          </a:p>
        </p:txBody>
      </p:sp>
      <p:sp>
        <p:nvSpPr>
          <p:cNvPr id="31" name="Ellipse 30"/>
          <p:cNvSpPr/>
          <p:nvPr/>
        </p:nvSpPr>
        <p:spPr>
          <a:xfrm>
            <a:off x="4473245" y="4922069"/>
            <a:ext cx="827280" cy="789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32" name="Textfeld 31"/>
          <p:cNvSpPr txBox="1"/>
          <p:nvPr/>
        </p:nvSpPr>
        <p:spPr>
          <a:xfrm>
            <a:off x="4131198" y="6011188"/>
            <a:ext cx="1503609" cy="470642"/>
          </a:xfrm>
          <a:prstGeom prst="rect">
            <a:avLst/>
          </a:prstGeom>
          <a:noFill/>
        </p:spPr>
        <p:txBody>
          <a:bodyPr wrap="square" lIns="0" tIns="0" rIns="0" bIns="0" rtlCol="0">
            <a:spAutoFit/>
          </a:bodyPr>
          <a:lstStyle/>
          <a:p>
            <a:pPr algn="ctr">
              <a:lnSpc>
                <a:spcPct val="114000"/>
              </a:lnSpc>
            </a:pPr>
            <a:r>
              <a:rPr lang="de-DE" sz="1400" dirty="0" err="1" smtClean="0">
                <a:latin typeface="+mn-lt"/>
              </a:rPr>
              <a:t>Planning</a:t>
            </a:r>
            <a:r>
              <a:rPr lang="de-DE" sz="1400" dirty="0" smtClean="0">
                <a:latin typeface="+mn-lt"/>
              </a:rPr>
              <a:t> Workshop Freising</a:t>
            </a:r>
            <a:endParaRPr lang="en-US" sz="1400" dirty="0" err="1" smtClean="0">
              <a:latin typeface="+mn-lt"/>
            </a:endParaRPr>
          </a:p>
        </p:txBody>
      </p:sp>
      <p:cxnSp>
        <p:nvCxnSpPr>
          <p:cNvPr id="33" name="Gerader Verbinder 32"/>
          <p:cNvCxnSpPr/>
          <p:nvPr/>
        </p:nvCxnSpPr>
        <p:spPr>
          <a:xfrm flipH="1">
            <a:off x="4883003" y="409620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flipH="1">
            <a:off x="2101365" y="408690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flipH="1">
            <a:off x="2767545" y="4093743"/>
            <a:ext cx="247" cy="821387"/>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6" name="Textfeld 35"/>
          <p:cNvSpPr txBox="1"/>
          <p:nvPr/>
        </p:nvSpPr>
        <p:spPr>
          <a:xfrm>
            <a:off x="6839869" y="4064894"/>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03.11.</a:t>
            </a:r>
            <a:endParaRPr lang="en-US" sz="1400" dirty="0" err="1" smtClean="0">
              <a:latin typeface="+mn-lt"/>
            </a:endParaRPr>
          </a:p>
        </p:txBody>
      </p:sp>
      <p:sp>
        <p:nvSpPr>
          <p:cNvPr id="37" name="Textfeld 36"/>
          <p:cNvSpPr txBox="1"/>
          <p:nvPr/>
        </p:nvSpPr>
        <p:spPr>
          <a:xfrm>
            <a:off x="6141356" y="4064894"/>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29.10.</a:t>
            </a:r>
            <a:endParaRPr lang="en-US" sz="1400" dirty="0" err="1" smtClean="0">
              <a:latin typeface="+mn-lt"/>
            </a:endParaRPr>
          </a:p>
        </p:txBody>
      </p:sp>
      <p:sp>
        <p:nvSpPr>
          <p:cNvPr id="39" name="Textfeld 38"/>
          <p:cNvSpPr txBox="1"/>
          <p:nvPr/>
        </p:nvSpPr>
        <p:spPr>
          <a:xfrm>
            <a:off x="5901621" y="1252096"/>
            <a:ext cx="1701812" cy="491160"/>
          </a:xfrm>
          <a:prstGeom prst="rect">
            <a:avLst/>
          </a:prstGeom>
          <a:noFill/>
        </p:spPr>
        <p:txBody>
          <a:bodyPr wrap="square" lIns="0" tIns="0" rIns="0" bIns="0" rtlCol="0">
            <a:spAutoFit/>
          </a:bodyPr>
          <a:lstStyle/>
          <a:p>
            <a:pPr algn="ctr">
              <a:lnSpc>
                <a:spcPct val="114000"/>
              </a:lnSpc>
            </a:pPr>
            <a:r>
              <a:rPr lang="de-DE" sz="1400" dirty="0" err="1" smtClean="0">
                <a:latin typeface="+mn-lt"/>
              </a:rPr>
              <a:t>Planning</a:t>
            </a:r>
            <a:r>
              <a:rPr lang="de-DE" sz="1400" dirty="0" smtClean="0">
                <a:latin typeface="+mn-lt"/>
              </a:rPr>
              <a:t> Workshops</a:t>
            </a:r>
          </a:p>
          <a:p>
            <a:pPr algn="ctr">
              <a:lnSpc>
                <a:spcPct val="114000"/>
              </a:lnSpc>
            </a:pPr>
            <a:r>
              <a:rPr lang="de-DE" sz="1400" dirty="0" smtClean="0">
                <a:latin typeface="+mn-lt"/>
              </a:rPr>
              <a:t>München</a:t>
            </a:r>
            <a:endParaRPr lang="en-US" sz="1400" dirty="0" err="1" smtClean="0">
              <a:latin typeface="+mn-lt"/>
            </a:endParaRPr>
          </a:p>
        </p:txBody>
      </p:sp>
      <p:cxnSp>
        <p:nvCxnSpPr>
          <p:cNvPr id="40" name="Gerader Verbinder 39"/>
          <p:cNvCxnSpPr>
            <a:stCxn id="38" idx="4"/>
          </p:cNvCxnSpPr>
          <p:nvPr/>
        </p:nvCxnSpPr>
        <p:spPr>
          <a:xfrm flipH="1">
            <a:off x="6632931" y="2853531"/>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a:stCxn id="41" idx="4"/>
          </p:cNvCxnSpPr>
          <p:nvPr/>
        </p:nvCxnSpPr>
        <p:spPr>
          <a:xfrm flipH="1">
            <a:off x="7315353" y="2853531"/>
            <a:ext cx="247" cy="82138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5464636" y="4059569"/>
            <a:ext cx="983150" cy="225062"/>
          </a:xfrm>
          <a:prstGeom prst="rect">
            <a:avLst/>
          </a:prstGeom>
          <a:noFill/>
        </p:spPr>
        <p:txBody>
          <a:bodyPr wrap="square" lIns="0" tIns="0" rIns="0" bIns="0" rtlCol="0">
            <a:spAutoFit/>
          </a:bodyPr>
          <a:lstStyle/>
          <a:p>
            <a:pPr algn="ctr">
              <a:lnSpc>
                <a:spcPct val="114000"/>
              </a:lnSpc>
            </a:pPr>
            <a:r>
              <a:rPr lang="de-DE" sz="1400" dirty="0" smtClean="0">
                <a:latin typeface="+mn-lt"/>
              </a:rPr>
              <a:t>06.08.</a:t>
            </a:r>
            <a:endParaRPr lang="en-US" sz="1400" dirty="0" err="1" smtClean="0">
              <a:latin typeface="+mn-lt"/>
            </a:endParaRPr>
          </a:p>
        </p:txBody>
      </p:sp>
      <p:cxnSp>
        <p:nvCxnSpPr>
          <p:cNvPr id="46" name="Gerader Verbinder 45"/>
          <p:cNvCxnSpPr/>
          <p:nvPr/>
        </p:nvCxnSpPr>
        <p:spPr>
          <a:xfrm flipH="1">
            <a:off x="5955369" y="2702294"/>
            <a:ext cx="842" cy="967299"/>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7603433" y="3475786"/>
            <a:ext cx="983150" cy="245580"/>
          </a:xfrm>
          <a:prstGeom prst="rect">
            <a:avLst/>
          </a:prstGeom>
          <a:noFill/>
        </p:spPr>
        <p:txBody>
          <a:bodyPr wrap="square" lIns="0" tIns="0" rIns="0" bIns="0" rtlCol="0">
            <a:spAutoFit/>
          </a:bodyPr>
          <a:lstStyle/>
          <a:p>
            <a:pPr algn="ctr">
              <a:lnSpc>
                <a:spcPct val="114000"/>
              </a:lnSpc>
            </a:pPr>
            <a:r>
              <a:rPr lang="de-DE" sz="1400" dirty="0" smtClean="0">
                <a:latin typeface="+mn-lt"/>
              </a:rPr>
              <a:t>19.11.</a:t>
            </a:r>
            <a:endParaRPr lang="en-US" sz="1400" dirty="0" err="1" smtClean="0">
              <a:latin typeface="+mn-lt"/>
            </a:endParaRPr>
          </a:p>
        </p:txBody>
      </p:sp>
      <p:sp>
        <p:nvSpPr>
          <p:cNvPr id="49" name="Textfeld 48"/>
          <p:cNvSpPr txBox="1"/>
          <p:nvPr/>
        </p:nvSpPr>
        <p:spPr>
          <a:xfrm>
            <a:off x="7312003" y="5765714"/>
            <a:ext cx="1503609" cy="470642"/>
          </a:xfrm>
          <a:prstGeom prst="rect">
            <a:avLst/>
          </a:prstGeom>
          <a:noFill/>
        </p:spPr>
        <p:txBody>
          <a:bodyPr wrap="square" lIns="0" tIns="0" rIns="0" bIns="0" rtlCol="0">
            <a:spAutoFit/>
          </a:bodyPr>
          <a:lstStyle/>
          <a:p>
            <a:pPr algn="ctr">
              <a:lnSpc>
                <a:spcPct val="114000"/>
              </a:lnSpc>
            </a:pPr>
            <a:r>
              <a:rPr lang="de-DE" sz="1400" dirty="0" smtClean="0">
                <a:latin typeface="+mn-lt"/>
              </a:rPr>
              <a:t>Synthesis Workshop</a:t>
            </a:r>
            <a:endParaRPr lang="en-US" sz="1400" dirty="0" err="1" smtClean="0">
              <a:latin typeface="+mn-lt"/>
            </a:endParaRPr>
          </a:p>
        </p:txBody>
      </p:sp>
      <p:cxnSp>
        <p:nvCxnSpPr>
          <p:cNvPr id="50" name="Gerader Verbinder 49"/>
          <p:cNvCxnSpPr/>
          <p:nvPr/>
        </p:nvCxnSpPr>
        <p:spPr>
          <a:xfrm flipH="1">
            <a:off x="8056074" y="4061609"/>
            <a:ext cx="247" cy="821387"/>
          </a:xfrm>
          <a:prstGeom prst="line">
            <a:avLst/>
          </a:prstGeom>
          <a:ln>
            <a:solidFill>
              <a:schemeClr val="accent1"/>
            </a:solidFill>
            <a:headEnd type="ova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284" y="4892913"/>
            <a:ext cx="1507527" cy="1130645"/>
          </a:xfrm>
          <a:prstGeom prst="rect">
            <a:avLst/>
          </a:prstGeom>
        </p:spPr>
      </p:pic>
      <p:pic>
        <p:nvPicPr>
          <p:cNvPr id="6" name="Grafik 5"/>
          <p:cNvPicPr>
            <a:picLocks noChangeAspect="1"/>
          </p:cNvPicPr>
          <p:nvPr/>
        </p:nvPicPr>
        <p:blipFill rotWithShape="1">
          <a:blip r:embed="rId4">
            <a:extLst>
              <a:ext uri="{28A0092B-C50C-407E-A947-70E740481C1C}">
                <a14:useLocalDpi xmlns:a14="http://schemas.microsoft.com/office/drawing/2010/main" val="0"/>
              </a:ext>
            </a:extLst>
          </a:blip>
          <a:srcRect t="16826"/>
          <a:stretch/>
        </p:blipFill>
        <p:spPr>
          <a:xfrm>
            <a:off x="3987182" y="4882996"/>
            <a:ext cx="1801375" cy="1123713"/>
          </a:xfrm>
          <a:prstGeom prst="rect">
            <a:avLst/>
          </a:prstGeom>
        </p:spPr>
      </p:pic>
      <p:pic>
        <p:nvPicPr>
          <p:cNvPr id="54" name="Picture 2"/>
          <p:cNvPicPr/>
          <p:nvPr/>
        </p:nvPicPr>
        <p:blipFill rotWithShape="1">
          <a:blip r:embed="rId5" cstate="print">
            <a:extLst>
              <a:ext uri="{28A0092B-C50C-407E-A947-70E740481C1C}">
                <a14:useLocalDpi xmlns:a14="http://schemas.microsoft.com/office/drawing/2010/main" val="0"/>
              </a:ext>
            </a:extLst>
          </a:blip>
          <a:srcRect t="29805"/>
          <a:stretch/>
        </p:blipFill>
        <p:spPr bwMode="auto">
          <a:xfrm>
            <a:off x="5496749" y="1752225"/>
            <a:ext cx="2024481" cy="950069"/>
          </a:xfrm>
          <a:prstGeom prst="rect">
            <a:avLst/>
          </a:prstGeom>
          <a:noFill/>
          <a:ln>
            <a:noFill/>
          </a:ln>
        </p:spPr>
      </p:pic>
      <p:pic>
        <p:nvPicPr>
          <p:cNvPr id="42" name="Grafik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6860" y="2396316"/>
            <a:ext cx="1412380" cy="838202"/>
          </a:xfrm>
          <a:prstGeom prst="rect">
            <a:avLst/>
          </a:prstGeom>
        </p:spPr>
      </p:pic>
      <p:pic>
        <p:nvPicPr>
          <p:cNvPr id="53" name="Grafik 52"/>
          <p:cNvPicPr>
            <a:picLocks noChangeAspect="1"/>
          </p:cNvPicPr>
          <p:nvPr/>
        </p:nvPicPr>
        <p:blipFill rotWithShape="1">
          <a:blip r:embed="rId7">
            <a:extLst>
              <a:ext uri="{28A0092B-C50C-407E-A947-70E740481C1C}">
                <a14:useLocalDpi xmlns:a14="http://schemas.microsoft.com/office/drawing/2010/main" val="0"/>
              </a:ext>
            </a:extLst>
          </a:blip>
          <a:srcRect t="17366"/>
          <a:stretch/>
        </p:blipFill>
        <p:spPr>
          <a:xfrm>
            <a:off x="2871620" y="1947555"/>
            <a:ext cx="1566407" cy="970789"/>
          </a:xfrm>
          <a:prstGeom prst="rect">
            <a:avLst/>
          </a:prstGeom>
        </p:spPr>
      </p:pic>
      <p:pic>
        <p:nvPicPr>
          <p:cNvPr id="14" name="Grafik 13" descr="Bildschirmausschnit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7678" y="4852956"/>
            <a:ext cx="1772257" cy="914425"/>
          </a:xfrm>
          <a:prstGeom prst="rect">
            <a:avLst/>
          </a:prstGeom>
        </p:spPr>
      </p:pic>
      <p:pic>
        <p:nvPicPr>
          <p:cNvPr id="41" name="Grafik 40"/>
          <p:cNvPicPr>
            <a:picLocks noChangeAspect="1"/>
          </p:cNvPicPr>
          <p:nvPr/>
        </p:nvPicPr>
        <p:blipFill rotWithShape="1">
          <a:blip r:embed="rId9">
            <a:extLst>
              <a:ext uri="{28A0092B-C50C-407E-A947-70E740481C1C}">
                <a14:useLocalDpi xmlns:a14="http://schemas.microsoft.com/office/drawing/2010/main" val="0"/>
              </a:ext>
            </a:extLst>
          </a:blip>
          <a:srcRect l="34519" r="1"/>
          <a:stretch/>
        </p:blipFill>
        <p:spPr>
          <a:xfrm>
            <a:off x="859627" y="4714971"/>
            <a:ext cx="1241322" cy="1066336"/>
          </a:xfrm>
          <a:prstGeom prst="rect">
            <a:avLst/>
          </a:prstGeom>
        </p:spPr>
      </p:pic>
    </p:spTree>
    <p:extLst>
      <p:ext uri="{BB962C8B-B14F-4D97-AF65-F5344CB8AC3E}">
        <p14:creationId xmlns:p14="http://schemas.microsoft.com/office/powerpoint/2010/main" val="1699710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7.xml><?xml version="1.0" encoding="utf-8"?>
<a:theme xmlns:a="http://schemas.openxmlformats.org/drawingml/2006/main" name="1_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TUM_Praesentation_p_v1(2) [Schreibgeschützt]" id="{D52D90E1-7DA6-4A45-9B4D-32D069650737}" vid="{74DEC545-9654-47F4-8911-2F06B348CC89}"/>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mobilLAB-Kolloquium_160707</Template>
  <TotalTime>0</TotalTime>
  <Words>117</Words>
  <Application>Microsoft Office PowerPoint</Application>
  <PresentationFormat>Bildschirmpräsentation (4:3)</PresentationFormat>
  <Paragraphs>21</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7</vt:i4>
      </vt:variant>
      <vt:variant>
        <vt:lpstr>Folientitel</vt:lpstr>
      </vt:variant>
      <vt:variant>
        <vt:i4>1</vt:i4>
      </vt:variant>
    </vt:vector>
  </HeadingPairs>
  <TitlesOfParts>
    <vt:vector size="13" baseType="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1_160104_TUM_Praesentation_p_v1</vt:lpstr>
      <vt:lpstr>PowerPoint-Präsentation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Erreichbarkeit von Arbeitsstandorten in der Metropolregion München</dc:title>
  <dc:creator>Kinigadner, Julia Helen</dc:creator>
  <cp:lastModifiedBy>Jehle, Ulrike</cp:lastModifiedBy>
  <cp:revision>879</cp:revision>
  <cp:lastPrinted>2016-08-08T07:01:44Z</cp:lastPrinted>
  <dcterms:created xsi:type="dcterms:W3CDTF">2016-06-24T09:00:38Z</dcterms:created>
  <dcterms:modified xsi:type="dcterms:W3CDTF">2021-03-07T12:33:23Z</dcterms:modified>
</cp:coreProperties>
</file>